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7" r:id="rId6"/>
    <p:sldId id="273" r:id="rId7"/>
    <p:sldId id="274" r:id="rId8"/>
    <p:sldId id="267" r:id="rId9"/>
    <p:sldId id="276" r:id="rId10"/>
    <p:sldId id="268" r:id="rId11"/>
    <p:sldId id="269" r:id="rId12"/>
    <p:sldId id="270" r:id="rId13"/>
    <p:sldId id="271" r:id="rId14"/>
    <p:sldId id="278" r:id="rId15"/>
    <p:sldId id="275" r:id="rId16"/>
    <p:sldId id="260" r:id="rId17"/>
    <p:sldId id="261" r:id="rId18"/>
    <p:sldId id="279" r:id="rId19"/>
    <p:sldId id="272" r:id="rId20"/>
    <p:sldId id="262" r:id="rId21"/>
    <p:sldId id="266" r:id="rId22"/>
    <p:sldId id="263" r:id="rId23"/>
    <p:sldId id="264" r:id="rId24"/>
    <p:sldId id="26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12/19/2021</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357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12/19/2021</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9540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12/19/2021</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951921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12/19/2021</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879051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12/19/2021</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086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12/19/2021</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2596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12/19/2021</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916880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12/19/2021</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518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12/19/2021</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9717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12/19/2021</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93049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12/19/2021</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15427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12/19/2021</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508916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3" descr="A close-up of a ferris wheel&#10;&#10;Description automatically generated with low confidence">
            <a:extLst>
              <a:ext uri="{FF2B5EF4-FFF2-40B4-BE49-F238E27FC236}">
                <a16:creationId xmlns:a16="http://schemas.microsoft.com/office/drawing/2014/main" id="{08A0AB07-142F-485A-B4FF-A178181D1ABD}"/>
              </a:ext>
            </a:extLst>
          </p:cNvPr>
          <p:cNvPicPr>
            <a:picLocks noChangeAspect="1"/>
          </p:cNvPicPr>
          <p:nvPr/>
        </p:nvPicPr>
        <p:blipFill rotWithShape="1">
          <a:blip r:embed="rId2">
            <a:alphaModFix amt="40000"/>
          </a:blip>
          <a:srcRect t="8038" r="-1" b="1577"/>
          <a:stretch/>
        </p:blipFill>
        <p:spPr>
          <a:xfrm>
            <a:off x="20" y="10"/>
            <a:ext cx="12188932" cy="6857990"/>
          </a:xfrm>
          <a:prstGeom prst="rect">
            <a:avLst/>
          </a:prstGeom>
        </p:spPr>
      </p:pic>
      <p:sp>
        <p:nvSpPr>
          <p:cNvPr id="2" name="Title 1">
            <a:extLst>
              <a:ext uri="{FF2B5EF4-FFF2-40B4-BE49-F238E27FC236}">
                <a16:creationId xmlns:a16="http://schemas.microsoft.com/office/drawing/2014/main" id="{6E26CA7E-2B4A-46CF-923B-88AFFEAE84F1}"/>
              </a:ext>
            </a:extLst>
          </p:cNvPr>
          <p:cNvSpPr>
            <a:spLocks noGrp="1"/>
          </p:cNvSpPr>
          <p:nvPr>
            <p:ph type="ctrTitle"/>
          </p:nvPr>
        </p:nvSpPr>
        <p:spPr>
          <a:xfrm>
            <a:off x="482600" y="732032"/>
            <a:ext cx="6900839" cy="2736390"/>
          </a:xfrm>
        </p:spPr>
        <p:txBody>
          <a:bodyPr anchor="t">
            <a:normAutofit/>
          </a:bodyPr>
          <a:lstStyle/>
          <a:p>
            <a:pPr>
              <a:lnSpc>
                <a:spcPct val="90000"/>
              </a:lnSpc>
            </a:pPr>
            <a:r>
              <a:rPr lang="en-US" sz="5000">
                <a:solidFill>
                  <a:srgbClr val="FFFFFF"/>
                </a:solidFill>
              </a:rPr>
              <a:t>Benchmark – Milestone Assignment Final Presentation</a:t>
            </a:r>
          </a:p>
        </p:txBody>
      </p:sp>
      <p:sp>
        <p:nvSpPr>
          <p:cNvPr id="3" name="Subtitle 2">
            <a:extLst>
              <a:ext uri="{FF2B5EF4-FFF2-40B4-BE49-F238E27FC236}">
                <a16:creationId xmlns:a16="http://schemas.microsoft.com/office/drawing/2014/main" id="{1D12D3A2-EC0B-4E7D-8204-7AEE9B78BFEB}"/>
              </a:ext>
            </a:extLst>
          </p:cNvPr>
          <p:cNvSpPr>
            <a:spLocks noGrp="1"/>
          </p:cNvSpPr>
          <p:nvPr>
            <p:ph type="subTitle" idx="1"/>
          </p:nvPr>
        </p:nvSpPr>
        <p:spPr>
          <a:xfrm>
            <a:off x="6596565" y="4201721"/>
            <a:ext cx="4986084" cy="1949813"/>
          </a:xfrm>
        </p:spPr>
        <p:txBody>
          <a:bodyPr anchor="b">
            <a:normAutofit/>
          </a:bodyPr>
          <a:lstStyle/>
          <a:p>
            <a:pPr algn="r"/>
            <a:r>
              <a:rPr lang="en-US" dirty="0">
                <a:solidFill>
                  <a:srgbClr val="FFFFFF"/>
                </a:solidFill>
              </a:rPr>
              <a:t>By: Charles Osiris</a:t>
            </a:r>
          </a:p>
        </p:txBody>
      </p:sp>
      <p:cxnSp>
        <p:nvCxnSpPr>
          <p:cNvPr id="13" name="Straight Connector 1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193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11">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3" name="Straight Connector 13">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4" name="Straight Connector 15">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5" name="Straight Connector 17">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6" name="Rectangle 1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a:extLst>
              <a:ext uri="{FF2B5EF4-FFF2-40B4-BE49-F238E27FC236}">
                <a16:creationId xmlns:a16="http://schemas.microsoft.com/office/drawing/2014/main" id="{D5C38979-E3C2-4058-BE01-521140D57755}"/>
              </a:ext>
            </a:extLst>
          </p:cNvPr>
          <p:cNvPicPr>
            <a:picLocks noGrp="1" noChangeAspect="1"/>
          </p:cNvPicPr>
          <p:nvPr>
            <p:ph idx="1"/>
          </p:nvPr>
        </p:nvPicPr>
        <p:blipFill rotWithShape="1">
          <a:blip r:embed="rId2"/>
          <a:srcRect l="4889" r="1" b="1"/>
          <a:stretch/>
        </p:blipFill>
        <p:spPr>
          <a:xfrm>
            <a:off x="20" y="10"/>
            <a:ext cx="12191980" cy="6857987"/>
          </a:xfrm>
          <a:prstGeom prst="rect">
            <a:avLst/>
          </a:prstGeom>
        </p:spPr>
      </p:pic>
      <p:cxnSp>
        <p:nvCxnSpPr>
          <p:cNvPr id="37" name="Straight Connector 21">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717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4" name="Straight Connector 53">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77" name="Rectangle 61">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20260C-1BBE-41A4-A61D-3EEDAB757E9B}"/>
              </a:ext>
            </a:extLst>
          </p:cNvPr>
          <p:cNvPicPr>
            <a:picLocks noChangeAspect="1"/>
          </p:cNvPicPr>
          <p:nvPr/>
        </p:nvPicPr>
        <p:blipFill rotWithShape="1">
          <a:blip r:embed="rId2"/>
          <a:srcRect l="4889" r="1" b="1"/>
          <a:stretch/>
        </p:blipFill>
        <p:spPr>
          <a:xfrm>
            <a:off x="20" y="10"/>
            <a:ext cx="12191980" cy="6857987"/>
          </a:xfrm>
          <a:prstGeom prst="rect">
            <a:avLst/>
          </a:prstGeom>
        </p:spPr>
      </p:pic>
      <p:cxnSp>
        <p:nvCxnSpPr>
          <p:cNvPr id="64" name="Straight Connector 63">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3179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49" name="Freeform: Shape 48">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51"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7" name="Picture 6">
            <a:extLst>
              <a:ext uri="{FF2B5EF4-FFF2-40B4-BE49-F238E27FC236}">
                <a16:creationId xmlns:a16="http://schemas.microsoft.com/office/drawing/2014/main" id="{0DCFDF7F-B427-414D-8E18-BA05C49D9FB1}"/>
              </a:ext>
            </a:extLst>
          </p:cNvPr>
          <p:cNvPicPr>
            <a:picLocks noChangeAspect="1"/>
          </p:cNvPicPr>
          <p:nvPr/>
        </p:nvPicPr>
        <p:blipFill rotWithShape="1">
          <a:blip r:embed="rId3">
            <a:alphaModFix/>
          </a:blip>
          <a:srcRect l="4913" r="1" b="1"/>
          <a:stretch/>
        </p:blipFill>
        <p:spPr>
          <a:xfrm>
            <a:off x="1530" y="10"/>
            <a:ext cx="12188941" cy="6857990"/>
          </a:xfrm>
          <a:prstGeom prst="rect">
            <a:avLst/>
          </a:prstGeom>
        </p:spPr>
      </p:pic>
      <p:sp>
        <p:nvSpPr>
          <p:cNvPr id="53" name="Rectangle 52">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1087A-3B26-4170-8A93-BE8715D782A2}"/>
              </a:ext>
            </a:extLst>
          </p:cNvPr>
          <p:cNvSpPr>
            <a:spLocks noGrp="1"/>
          </p:cNvSpPr>
          <p:nvPr>
            <p:ph type="title"/>
          </p:nvPr>
        </p:nvSpPr>
        <p:spPr>
          <a:xfrm>
            <a:off x="482599" y="4114799"/>
            <a:ext cx="6717129" cy="2013995"/>
          </a:xfrm>
        </p:spPr>
        <p:txBody>
          <a:bodyPr vert="horz" lIns="91440" tIns="45720" rIns="91440" bIns="45720" rtlCol="0" anchor="b">
            <a:normAutofit/>
          </a:bodyPr>
          <a:lstStyle/>
          <a:p>
            <a:pPr>
              <a:lnSpc>
                <a:spcPct val="90000"/>
              </a:lnSpc>
            </a:pPr>
            <a:r>
              <a:rPr lang="en-US">
                <a:solidFill>
                  <a:srgbClr val="FFFFFF"/>
                </a:solidFill>
              </a:rPr>
              <a:t>Admin Access Page</a:t>
            </a:r>
          </a:p>
        </p:txBody>
      </p:sp>
      <p:cxnSp>
        <p:nvCxnSpPr>
          <p:cNvPr id="55" name="Straight Connector 54">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6712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8" name="Freeform: Shape 17">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0"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5" name="Content Placeholder 4" descr="A screenshot of a video game&#10;&#10;Description automatically generated">
            <a:extLst>
              <a:ext uri="{FF2B5EF4-FFF2-40B4-BE49-F238E27FC236}">
                <a16:creationId xmlns:a16="http://schemas.microsoft.com/office/drawing/2014/main" id="{F46C8036-7733-4614-911D-99B8A56B5CBC}"/>
              </a:ext>
            </a:extLst>
          </p:cNvPr>
          <p:cNvPicPr>
            <a:picLocks noGrp="1" noChangeAspect="1"/>
          </p:cNvPicPr>
          <p:nvPr>
            <p:ph idx="1"/>
          </p:nvPr>
        </p:nvPicPr>
        <p:blipFill rotWithShape="1">
          <a:blip r:embed="rId3">
            <a:alphaModFix/>
          </a:blip>
          <a:srcRect r="4914" b="1"/>
          <a:stretch/>
        </p:blipFill>
        <p:spPr>
          <a:xfrm>
            <a:off x="1530" y="10"/>
            <a:ext cx="12188941" cy="6857990"/>
          </a:xfrm>
          <a:prstGeom prst="rect">
            <a:avLst/>
          </a:prstGeom>
        </p:spPr>
      </p:pic>
      <p:sp>
        <p:nvSpPr>
          <p:cNvPr id="22" name="Rectangle 21">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10D61F-5AA6-46CD-89A9-C9057A6ECBBA}"/>
              </a:ext>
            </a:extLst>
          </p:cNvPr>
          <p:cNvSpPr>
            <a:spLocks noGrp="1"/>
          </p:cNvSpPr>
          <p:nvPr>
            <p:ph type="title"/>
          </p:nvPr>
        </p:nvSpPr>
        <p:spPr>
          <a:xfrm>
            <a:off x="482599" y="4114799"/>
            <a:ext cx="6717129" cy="2013995"/>
          </a:xfrm>
        </p:spPr>
        <p:txBody>
          <a:bodyPr vert="horz" lIns="91440" tIns="45720" rIns="91440" bIns="45720" rtlCol="0" anchor="b">
            <a:normAutofit/>
          </a:bodyPr>
          <a:lstStyle/>
          <a:p>
            <a:pPr>
              <a:lnSpc>
                <a:spcPct val="90000"/>
              </a:lnSpc>
            </a:pPr>
            <a:r>
              <a:rPr lang="en-US">
                <a:solidFill>
                  <a:srgbClr val="FFFFFF"/>
                </a:solidFill>
              </a:rPr>
              <a:t>(Admin) Movies Page</a:t>
            </a:r>
          </a:p>
        </p:txBody>
      </p:sp>
      <p:cxnSp>
        <p:nvCxnSpPr>
          <p:cNvPr id="24" name="Straight Connector 23">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4943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18" name="Freeform: Shape 17">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0"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5" name="Content Placeholder 4">
            <a:extLst>
              <a:ext uri="{FF2B5EF4-FFF2-40B4-BE49-F238E27FC236}">
                <a16:creationId xmlns:a16="http://schemas.microsoft.com/office/drawing/2014/main" id="{A818745F-A6C0-4944-950E-10BE26A5EA0A}"/>
              </a:ext>
            </a:extLst>
          </p:cNvPr>
          <p:cNvPicPr>
            <a:picLocks noGrp="1" noChangeAspect="1"/>
          </p:cNvPicPr>
          <p:nvPr>
            <p:ph idx="1"/>
          </p:nvPr>
        </p:nvPicPr>
        <p:blipFill rotWithShape="1">
          <a:blip r:embed="rId3">
            <a:alphaModFix/>
          </a:blip>
          <a:srcRect l="4731" r="182" b="1"/>
          <a:stretch/>
        </p:blipFill>
        <p:spPr>
          <a:xfrm>
            <a:off x="1530" y="10"/>
            <a:ext cx="12188941" cy="6857990"/>
          </a:xfrm>
          <a:prstGeom prst="rect">
            <a:avLst/>
          </a:prstGeom>
        </p:spPr>
      </p:pic>
      <p:sp>
        <p:nvSpPr>
          <p:cNvPr id="22" name="Rectangle 21">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467B0-C81A-49EC-A07D-8A8C7D3CE1E3}"/>
              </a:ext>
            </a:extLst>
          </p:cNvPr>
          <p:cNvSpPr>
            <a:spLocks noGrp="1"/>
          </p:cNvSpPr>
          <p:nvPr>
            <p:ph type="title"/>
          </p:nvPr>
        </p:nvSpPr>
        <p:spPr>
          <a:xfrm>
            <a:off x="482599" y="4114799"/>
            <a:ext cx="6717129" cy="2013995"/>
          </a:xfrm>
        </p:spPr>
        <p:txBody>
          <a:bodyPr vert="horz" lIns="91440" tIns="45720" rIns="91440" bIns="45720" rtlCol="0" anchor="b">
            <a:normAutofit/>
          </a:bodyPr>
          <a:lstStyle/>
          <a:p>
            <a:pPr>
              <a:lnSpc>
                <a:spcPct val="90000"/>
              </a:lnSpc>
            </a:pPr>
            <a:r>
              <a:rPr lang="en-US">
                <a:solidFill>
                  <a:srgbClr val="FFFFFF"/>
                </a:solidFill>
              </a:rPr>
              <a:t>(Admin) Users Page</a:t>
            </a:r>
          </a:p>
        </p:txBody>
      </p:sp>
      <p:cxnSp>
        <p:nvCxnSpPr>
          <p:cNvPr id="24" name="Straight Connector 23">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1988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1">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B9B4FD-24F8-4D89-A03C-F8643A043EDD}"/>
              </a:ext>
            </a:extLst>
          </p:cNvPr>
          <p:cNvSpPr>
            <a:spLocks noGrp="1"/>
          </p:cNvSpPr>
          <p:nvPr>
            <p:ph type="title"/>
          </p:nvPr>
        </p:nvSpPr>
        <p:spPr>
          <a:xfrm>
            <a:off x="482600" y="976160"/>
            <a:ext cx="3964251" cy="2237925"/>
          </a:xfrm>
        </p:spPr>
        <p:txBody>
          <a:bodyPr>
            <a:normAutofit/>
          </a:bodyPr>
          <a:lstStyle/>
          <a:p>
            <a:pPr>
              <a:lnSpc>
                <a:spcPct val="90000"/>
              </a:lnSpc>
            </a:pPr>
            <a:r>
              <a:rPr lang="en-US" sz="5600"/>
              <a:t>Edit Movies Page</a:t>
            </a:r>
          </a:p>
        </p:txBody>
      </p:sp>
      <p:sp>
        <p:nvSpPr>
          <p:cNvPr id="31" name="Content Placeholder 8">
            <a:extLst>
              <a:ext uri="{FF2B5EF4-FFF2-40B4-BE49-F238E27FC236}">
                <a16:creationId xmlns:a16="http://schemas.microsoft.com/office/drawing/2014/main" id="{FFAFA5B5-A87B-4DAF-B93F-32ABA0738A2C}"/>
              </a:ext>
            </a:extLst>
          </p:cNvPr>
          <p:cNvSpPr>
            <a:spLocks noGrp="1"/>
          </p:cNvSpPr>
          <p:nvPr>
            <p:ph idx="1"/>
          </p:nvPr>
        </p:nvSpPr>
        <p:spPr>
          <a:xfrm>
            <a:off x="482600" y="3408254"/>
            <a:ext cx="3964250" cy="2470031"/>
          </a:xfrm>
        </p:spPr>
        <p:txBody>
          <a:bodyPr>
            <a:normAutofit/>
          </a:bodyPr>
          <a:lstStyle/>
          <a:p>
            <a:pPr marL="342900" indent="-342900">
              <a:buFont typeface="Arial" panose="020B0604020202020204" pitchFamily="34" charset="0"/>
              <a:buChar char="•"/>
            </a:pPr>
            <a:r>
              <a:rPr lang="en-US" sz="2000" dirty="0"/>
              <a:t>Admins contain sudo commands over editing movie information for the website</a:t>
            </a:r>
          </a:p>
          <a:p>
            <a:pPr marL="342900" indent="-342900">
              <a:buFont typeface="Arial" panose="020B0604020202020204" pitchFamily="34" charset="0"/>
              <a:buChar char="•"/>
            </a:pPr>
            <a:r>
              <a:rPr lang="en-US" sz="2000" dirty="0"/>
              <a:t>Movies can be permanently deleted from the list</a:t>
            </a:r>
          </a:p>
        </p:txBody>
      </p:sp>
      <p:pic>
        <p:nvPicPr>
          <p:cNvPr id="5" name="Content Placeholder 4">
            <a:extLst>
              <a:ext uri="{FF2B5EF4-FFF2-40B4-BE49-F238E27FC236}">
                <a16:creationId xmlns:a16="http://schemas.microsoft.com/office/drawing/2014/main" id="{1EAD381F-9C10-4B5B-8E2B-200B09CD544E}"/>
              </a:ext>
            </a:extLst>
          </p:cNvPr>
          <p:cNvPicPr>
            <a:picLocks noChangeAspect="1"/>
          </p:cNvPicPr>
          <p:nvPr/>
        </p:nvPicPr>
        <p:blipFill rotWithShape="1">
          <a:blip r:embed="rId2">
            <a:alphaModFix/>
          </a:blip>
          <a:srcRect l="18997" r="21316" b="2"/>
          <a:stretch/>
        </p:blipFill>
        <p:spPr>
          <a:xfrm>
            <a:off x="5040694" y="489856"/>
            <a:ext cx="6588977" cy="5878282"/>
          </a:xfrm>
          <a:prstGeom prst="rect">
            <a:avLst/>
          </a:prstGeom>
        </p:spPr>
      </p:pic>
      <p:cxnSp>
        <p:nvCxnSpPr>
          <p:cNvPr id="32" name="Straight Connector 13">
            <a:extLst>
              <a:ext uri="{FF2B5EF4-FFF2-40B4-BE49-F238E27FC236}">
                <a16:creationId xmlns:a16="http://schemas.microsoft.com/office/drawing/2014/main" id="{06A9FE31-8E40-4AAC-8B90-1AD6D75205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2CE755F-6139-4A64-8874-30A9A3EFB8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4949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4C97-9598-44BF-A3D2-6EA2F546E284}"/>
              </a:ext>
            </a:extLst>
          </p:cNvPr>
          <p:cNvSpPr>
            <a:spLocks noGrp="1"/>
          </p:cNvSpPr>
          <p:nvPr>
            <p:ph type="title"/>
          </p:nvPr>
        </p:nvSpPr>
        <p:spPr/>
        <p:txBody>
          <a:bodyPr/>
          <a:lstStyle/>
          <a:p>
            <a:r>
              <a:rPr lang="en-US" dirty="0"/>
              <a:t>Technical Design Decisions</a:t>
            </a:r>
          </a:p>
        </p:txBody>
      </p:sp>
      <p:sp>
        <p:nvSpPr>
          <p:cNvPr id="3" name="Content Placeholder 2">
            <a:extLst>
              <a:ext uri="{FF2B5EF4-FFF2-40B4-BE49-F238E27FC236}">
                <a16:creationId xmlns:a16="http://schemas.microsoft.com/office/drawing/2014/main" id="{EECBC68C-0169-4800-BF58-778FF6D220A0}"/>
              </a:ext>
            </a:extLst>
          </p:cNvPr>
          <p:cNvSpPr>
            <a:spLocks noGrp="1"/>
          </p:cNvSpPr>
          <p:nvPr>
            <p:ph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Spring framework, Spring boot, and Maven were used for this web application.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Spring Framework was used because of its ability to be employed on all architectural layers in development.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were freely link modules, easily test them, and eliminate the need to independently create factory and singular classes.</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Spring boot and Maven were used to speed up the dependency management process as it packages required third party dependencies within its starter packages, and because of its automatic configuration.</a:t>
            </a:r>
          </a:p>
          <a:p>
            <a:endParaRPr lang="en-US" dirty="0"/>
          </a:p>
        </p:txBody>
      </p:sp>
    </p:spTree>
    <p:extLst>
      <p:ext uri="{BB962C8B-B14F-4D97-AF65-F5344CB8AC3E}">
        <p14:creationId xmlns:p14="http://schemas.microsoft.com/office/powerpoint/2010/main" val="1176955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9" name="Straight Connector 61">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0" name="Straight Connector 63">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1" name="Straight Connector 65">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2" name="Straight Connector 67">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93" name="Freeform: Shape 69">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94"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9" name="Picture 8" descr="Diagram&#10;&#10;Description automatically generated">
            <a:extLst>
              <a:ext uri="{FF2B5EF4-FFF2-40B4-BE49-F238E27FC236}">
                <a16:creationId xmlns:a16="http://schemas.microsoft.com/office/drawing/2014/main" id="{A6A01E29-6F02-4CA3-A129-14AD35372893}"/>
              </a:ext>
            </a:extLst>
          </p:cNvPr>
          <p:cNvPicPr>
            <a:picLocks noChangeAspect="1"/>
          </p:cNvPicPr>
          <p:nvPr/>
        </p:nvPicPr>
        <p:blipFill rotWithShape="1">
          <a:blip r:embed="rId3">
            <a:alphaModFix/>
          </a:blip>
          <a:srcRect r="8467" b="-1"/>
          <a:stretch/>
        </p:blipFill>
        <p:spPr>
          <a:xfrm>
            <a:off x="1530" y="10"/>
            <a:ext cx="12188941" cy="6857990"/>
          </a:xfrm>
          <a:prstGeom prst="rect">
            <a:avLst/>
          </a:prstGeom>
        </p:spPr>
      </p:pic>
      <p:sp>
        <p:nvSpPr>
          <p:cNvPr id="95" name="Rectangle 73">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087B5-297A-4BA7-AAFE-3E1871F49D6F}"/>
              </a:ext>
            </a:extLst>
          </p:cNvPr>
          <p:cNvSpPr>
            <a:spLocks noGrp="1"/>
          </p:cNvSpPr>
          <p:nvPr>
            <p:ph type="title"/>
          </p:nvPr>
        </p:nvSpPr>
        <p:spPr>
          <a:xfrm>
            <a:off x="482599" y="4114799"/>
            <a:ext cx="6717129" cy="2013995"/>
          </a:xfrm>
        </p:spPr>
        <p:txBody>
          <a:bodyPr vert="horz" lIns="91440" tIns="45720" rIns="91440" bIns="45720" rtlCol="0" anchor="b">
            <a:normAutofit/>
          </a:bodyPr>
          <a:lstStyle/>
          <a:p>
            <a:r>
              <a:rPr lang="en-US">
                <a:solidFill>
                  <a:srgbClr val="FFFFFF"/>
                </a:solidFill>
              </a:rPr>
              <a:t>UML Diagram</a:t>
            </a:r>
          </a:p>
        </p:txBody>
      </p:sp>
      <p:cxnSp>
        <p:nvCxnSpPr>
          <p:cNvPr id="96" name="Straight Connector 75">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38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9" name="Rectangle 16">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2B615A-C206-4524-90E4-0120E4049447}"/>
              </a:ext>
            </a:extLst>
          </p:cNvPr>
          <p:cNvSpPr>
            <a:spLocks noGrp="1"/>
          </p:cNvSpPr>
          <p:nvPr>
            <p:ph type="title"/>
          </p:nvPr>
        </p:nvSpPr>
        <p:spPr>
          <a:xfrm>
            <a:off x="6991350" y="1474395"/>
            <a:ext cx="5614993" cy="3093468"/>
          </a:xfrm>
        </p:spPr>
        <p:txBody>
          <a:bodyPr vert="horz" lIns="91440" tIns="45720" rIns="91440" bIns="45720" rtlCol="0" anchor="b">
            <a:normAutofit/>
          </a:bodyPr>
          <a:lstStyle/>
          <a:p>
            <a:r>
              <a:rPr lang="en-US" sz="6000" dirty="0"/>
              <a:t>User Interface Diagram</a:t>
            </a:r>
          </a:p>
        </p:txBody>
      </p:sp>
      <p:cxnSp>
        <p:nvCxnSpPr>
          <p:cNvPr id="60" name="Straight Connector 18">
            <a:extLst>
              <a:ext uri="{FF2B5EF4-FFF2-40B4-BE49-F238E27FC236}">
                <a16:creationId xmlns:a16="http://schemas.microsoft.com/office/drawing/2014/main" id="{9430F693-CD1C-4A41-9E80-FBEF9D128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1" name="Straight Connector 20">
            <a:extLst>
              <a:ext uri="{FF2B5EF4-FFF2-40B4-BE49-F238E27FC236}">
                <a16:creationId xmlns:a16="http://schemas.microsoft.com/office/drawing/2014/main" id="{97970E3C-BEF9-4097-A8D1-F453686992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48" name="Picture 47" descr="Diagram&#10;&#10;Description automatically generated">
            <a:extLst>
              <a:ext uri="{FF2B5EF4-FFF2-40B4-BE49-F238E27FC236}">
                <a16:creationId xmlns:a16="http://schemas.microsoft.com/office/drawing/2014/main" id="{B547D676-334B-405C-930F-47DA0760D626}"/>
              </a:ext>
            </a:extLst>
          </p:cNvPr>
          <p:cNvPicPr>
            <a:picLocks noChangeAspect="1"/>
          </p:cNvPicPr>
          <p:nvPr/>
        </p:nvPicPr>
        <p:blipFill>
          <a:blip r:embed="rId2"/>
          <a:stretch>
            <a:fillRect/>
          </a:stretch>
        </p:blipFill>
        <p:spPr>
          <a:xfrm>
            <a:off x="0" y="735330"/>
            <a:ext cx="6991350" cy="5387340"/>
          </a:xfrm>
          <a:prstGeom prst="rect">
            <a:avLst/>
          </a:prstGeom>
        </p:spPr>
      </p:pic>
    </p:spTree>
    <p:extLst>
      <p:ext uri="{BB962C8B-B14F-4D97-AF65-F5344CB8AC3E}">
        <p14:creationId xmlns:p14="http://schemas.microsoft.com/office/powerpoint/2010/main" val="3291897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7" name="Rectangle 16">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D9713-BC31-4402-95A4-8AA90349B524}"/>
              </a:ext>
            </a:extLst>
          </p:cNvPr>
          <p:cNvSpPr>
            <a:spLocks noGrp="1"/>
          </p:cNvSpPr>
          <p:nvPr>
            <p:ph type="title"/>
          </p:nvPr>
        </p:nvSpPr>
        <p:spPr>
          <a:xfrm>
            <a:off x="6014678" y="702870"/>
            <a:ext cx="5614993" cy="3093468"/>
          </a:xfrm>
        </p:spPr>
        <p:txBody>
          <a:bodyPr vert="horz" lIns="91440" tIns="45720" rIns="91440" bIns="45720" rtlCol="0" anchor="b">
            <a:normAutofit/>
          </a:bodyPr>
          <a:lstStyle/>
          <a:p>
            <a:r>
              <a:rPr lang="en-US" dirty="0"/>
              <a:t>ER Diagram</a:t>
            </a:r>
          </a:p>
        </p:txBody>
      </p:sp>
      <p:pic>
        <p:nvPicPr>
          <p:cNvPr id="4" name="Picture 3" descr="Table&#10;&#10;Description automatically generated with low confidence">
            <a:extLst>
              <a:ext uri="{FF2B5EF4-FFF2-40B4-BE49-F238E27FC236}">
                <a16:creationId xmlns:a16="http://schemas.microsoft.com/office/drawing/2014/main" id="{E77CC240-A5F0-431F-80E4-76238BE74B5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6186" b="2"/>
          <a:stretch/>
        </p:blipFill>
        <p:spPr bwMode="auto">
          <a:xfrm>
            <a:off x="482600" y="489856"/>
            <a:ext cx="5349331" cy="5878282"/>
          </a:xfrm>
          <a:prstGeom prst="rect">
            <a:avLst/>
          </a:prstGeom>
          <a:noFill/>
        </p:spPr>
      </p:pic>
      <p:cxnSp>
        <p:nvCxnSpPr>
          <p:cNvPr id="19" name="Straight Connector 18">
            <a:extLst>
              <a:ext uri="{FF2B5EF4-FFF2-40B4-BE49-F238E27FC236}">
                <a16:creationId xmlns:a16="http://schemas.microsoft.com/office/drawing/2014/main" id="{9430F693-CD1C-4A41-9E80-FBEF9D128D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7970E3C-BEF9-4097-A8D1-F453686992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249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BF9C2-ADD9-47B0-BFB3-6DD38E3AD319}"/>
              </a:ext>
            </a:extLst>
          </p:cNvPr>
          <p:cNvSpPr>
            <a:spLocks noGrp="1"/>
          </p:cNvSpPr>
          <p:nvPr>
            <p:ph type="title"/>
          </p:nvPr>
        </p:nvSpPr>
        <p:spPr/>
        <p:txBody>
          <a:bodyPr/>
          <a:lstStyle/>
          <a:p>
            <a:r>
              <a:rPr lang="en-US"/>
              <a:t>Introduction</a:t>
            </a:r>
            <a:endParaRPr lang="en-US" dirty="0"/>
          </a:p>
        </p:txBody>
      </p:sp>
      <p:sp>
        <p:nvSpPr>
          <p:cNvPr id="3" name="Content Placeholder 2">
            <a:extLst>
              <a:ext uri="{FF2B5EF4-FFF2-40B4-BE49-F238E27FC236}">
                <a16:creationId xmlns:a16="http://schemas.microsoft.com/office/drawing/2014/main" id="{55433B20-915E-456D-816E-84C0BFB03904}"/>
              </a:ext>
            </a:extLst>
          </p:cNvPr>
          <p:cNvSpPr>
            <a:spLocks noGrp="1"/>
          </p:cNvSpPr>
          <p:nvPr>
            <p:ph idx="1"/>
          </p:nvPr>
        </p:nvSpPr>
        <p:spPr/>
        <p:txBody>
          <a:bodyPr>
            <a:normAutofit fontScale="92500" lnSpcReduction="10000"/>
          </a:bodyPr>
          <a:lstStyle/>
          <a:p>
            <a:pPr marL="342900" indent="-342900">
              <a:lnSpc>
                <a:spcPct val="120000"/>
              </a:lnSpc>
              <a:buFont typeface="Arial" panose="020B0604020202020204" pitchFamily="34" charset="0"/>
              <a:buChar char="•"/>
            </a:pPr>
            <a:r>
              <a:rPr lang="en-US"/>
              <a:t>Agenda:</a:t>
            </a:r>
          </a:p>
          <a:p>
            <a:pPr marL="1028700" lvl="1" indent="-342900">
              <a:lnSpc>
                <a:spcPct val="120000"/>
              </a:lnSpc>
            </a:pPr>
            <a:r>
              <a:rPr lang="en-US" sz="1800"/>
              <a:t>Designing and implementing a “movie” web application where users can log in and gain access to watch available movies</a:t>
            </a:r>
          </a:p>
          <a:p>
            <a:pPr marL="342900" indent="-342900">
              <a:lnSpc>
                <a:spcPct val="120000"/>
              </a:lnSpc>
              <a:buFont typeface="Arial" panose="020B0604020202020204" pitchFamily="34" charset="0"/>
              <a:buChar char="•"/>
            </a:pPr>
            <a:r>
              <a:rPr lang="en-US"/>
              <a:t>Project Objectives:</a:t>
            </a:r>
          </a:p>
          <a:p>
            <a:pPr marL="1028700" lvl="1" indent="-342900">
              <a:lnSpc>
                <a:spcPct val="120000"/>
              </a:lnSpc>
            </a:pPr>
            <a:r>
              <a:rPr lang="en-US" sz="1800"/>
              <a:t>Each user has login credentials as their email, password they created, and role assigned to them</a:t>
            </a:r>
          </a:p>
          <a:p>
            <a:pPr marL="1028700" lvl="1" indent="-342900">
              <a:lnSpc>
                <a:spcPct val="120000"/>
              </a:lnSpc>
            </a:pPr>
            <a:r>
              <a:rPr lang="en-US" sz="1800"/>
              <a:t>Each movie holds its movie name, date released, list of primary actors, movie genre, country of origin, user rating, and YouTube link</a:t>
            </a:r>
            <a:endParaRPr lang="en-US" sz="1800" dirty="0"/>
          </a:p>
        </p:txBody>
      </p:sp>
      <p:pic>
        <p:nvPicPr>
          <p:cNvPr id="7" name="Picture 6" descr="Logo&#10;&#10;Description automatically generated">
            <a:extLst>
              <a:ext uri="{FF2B5EF4-FFF2-40B4-BE49-F238E27FC236}">
                <a16:creationId xmlns:a16="http://schemas.microsoft.com/office/drawing/2014/main" id="{CB35CF94-5CB9-484E-811C-FE27E5BC3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546" y="601704"/>
            <a:ext cx="3881854" cy="2911391"/>
          </a:xfrm>
          <a:prstGeom prst="rect">
            <a:avLst/>
          </a:prstGeom>
        </p:spPr>
      </p:pic>
    </p:spTree>
    <p:extLst>
      <p:ext uri="{BB962C8B-B14F-4D97-AF65-F5344CB8AC3E}">
        <p14:creationId xmlns:p14="http://schemas.microsoft.com/office/powerpoint/2010/main" val="2463770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1A4B10-A83B-4331-BDC7-401B4D9C0228}"/>
              </a:ext>
            </a:extLst>
          </p:cNvPr>
          <p:cNvSpPr>
            <a:spLocks noGrp="1"/>
          </p:cNvSpPr>
          <p:nvPr>
            <p:ph type="title"/>
          </p:nvPr>
        </p:nvSpPr>
        <p:spPr>
          <a:xfrm>
            <a:off x="482601" y="976160"/>
            <a:ext cx="5189964" cy="2237925"/>
          </a:xfrm>
        </p:spPr>
        <p:txBody>
          <a:bodyPr>
            <a:normAutofit/>
          </a:bodyPr>
          <a:lstStyle/>
          <a:p>
            <a:r>
              <a:rPr lang="en-US"/>
              <a:t>Teamwork</a:t>
            </a:r>
            <a:endParaRPr lang="en-US" dirty="0"/>
          </a:p>
        </p:txBody>
      </p:sp>
      <p:cxnSp>
        <p:nvCxnSpPr>
          <p:cNvPr id="12" name="Straight Connector 11">
            <a:extLst>
              <a:ext uri="{FF2B5EF4-FFF2-40B4-BE49-F238E27FC236}">
                <a16:creationId xmlns:a16="http://schemas.microsoft.com/office/drawing/2014/main" id="{6F9D4A57-BD34-46D7-A145-EA1AE70461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F1E348CB-534C-43E3-87D1-09CF5388C9E1}"/>
              </a:ext>
            </a:extLst>
          </p:cNvPr>
          <p:cNvSpPr>
            <a:spLocks noGrp="1"/>
          </p:cNvSpPr>
          <p:nvPr>
            <p:ph idx="1"/>
          </p:nvPr>
        </p:nvSpPr>
        <p:spPr>
          <a:xfrm>
            <a:off x="482600" y="3408254"/>
            <a:ext cx="5189963" cy="2894890"/>
          </a:xfrm>
        </p:spPr>
        <p:txBody>
          <a:bodyPr>
            <a:normAutofit lnSpcReduction="10000"/>
          </a:bodyPr>
          <a:lstStyle/>
          <a:p>
            <a:pPr marL="342900" indent="-342900">
              <a:buFont typeface="Arial" panose="020B0604020202020204" pitchFamily="34" charset="0"/>
              <a:buChar char="•"/>
            </a:pPr>
            <a:r>
              <a:rPr lang="en-US" sz="1700" dirty="0"/>
              <a:t>Our team held primary communication through text and GitHub</a:t>
            </a:r>
          </a:p>
          <a:p>
            <a:pPr marL="342900" indent="-342900">
              <a:buFont typeface="Arial" panose="020B0604020202020204" pitchFamily="34" charset="0"/>
              <a:buChar char="•"/>
            </a:pPr>
            <a:r>
              <a:rPr lang="en-US" sz="1700" dirty="0"/>
              <a:t>Each person in the group was designated the task of implementing and designing one feature each according to their knowledge and preference</a:t>
            </a:r>
          </a:p>
          <a:p>
            <a:pPr marL="342900" indent="-342900">
              <a:buFont typeface="Arial" panose="020B0604020202020204" pitchFamily="34" charset="0"/>
              <a:buChar char="•"/>
            </a:pPr>
            <a:r>
              <a:rPr lang="en-US" sz="1700" dirty="0"/>
              <a:t>Our team occasionally participated in coding sessions through Discord and the Tech building</a:t>
            </a:r>
          </a:p>
          <a:p>
            <a:pPr marL="342900" indent="-342900">
              <a:buFont typeface="Arial" panose="020B0604020202020204" pitchFamily="34" charset="0"/>
              <a:buChar char="•"/>
            </a:pPr>
            <a:r>
              <a:rPr lang="en-US" sz="1700" dirty="0"/>
              <a:t>I believe our mode of communication worked, and our projects were completed by their respective due dates.</a:t>
            </a:r>
          </a:p>
        </p:txBody>
      </p:sp>
      <p:pic>
        <p:nvPicPr>
          <p:cNvPr id="5" name="Picture 4" descr="A picture containing icon&#10;&#10;Description automatically generated">
            <a:extLst>
              <a:ext uri="{FF2B5EF4-FFF2-40B4-BE49-F238E27FC236}">
                <a16:creationId xmlns:a16="http://schemas.microsoft.com/office/drawing/2014/main" id="{B13BE593-7D8A-44F8-9646-6A4B65E2BAB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280340" y="754331"/>
            <a:ext cx="5349331" cy="5349331"/>
          </a:xfrm>
          <a:prstGeom prst="rect">
            <a:avLst/>
          </a:prstGeom>
        </p:spPr>
      </p:pic>
      <p:cxnSp>
        <p:nvCxnSpPr>
          <p:cNvPr id="14" name="Straight Connector 13">
            <a:extLst>
              <a:ext uri="{FF2B5EF4-FFF2-40B4-BE49-F238E27FC236}">
                <a16:creationId xmlns:a16="http://schemas.microsoft.com/office/drawing/2014/main" id="{8ADA513F-B70D-4972-B24A-65F26C0AE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0104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5"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6"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7" name="Straight Connector 13">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8" name="Rectangle 15">
            <a:extLst>
              <a:ext uri="{FF2B5EF4-FFF2-40B4-BE49-F238E27FC236}">
                <a16:creationId xmlns:a16="http://schemas.microsoft.com/office/drawing/2014/main" id="{C7FE5201-BB98-480C-BADB-207C8F893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7">
            <a:extLst>
              <a:ext uri="{FF2B5EF4-FFF2-40B4-BE49-F238E27FC236}">
                <a16:creationId xmlns:a16="http://schemas.microsoft.com/office/drawing/2014/main" id="{3781F914-4291-4C8C-A243-2C99A9B7A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3918855"/>
            <a:ext cx="11147071" cy="2449283"/>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E1A30-66CB-452F-9FA2-66C69ABDE4E4}"/>
              </a:ext>
            </a:extLst>
          </p:cNvPr>
          <p:cNvSpPr>
            <a:spLocks noGrp="1"/>
          </p:cNvSpPr>
          <p:nvPr>
            <p:ph type="title"/>
          </p:nvPr>
        </p:nvSpPr>
        <p:spPr>
          <a:xfrm>
            <a:off x="481007" y="4134848"/>
            <a:ext cx="10384741" cy="2006220"/>
          </a:xfrm>
        </p:spPr>
        <p:txBody>
          <a:bodyPr vert="horz" lIns="91440" tIns="45720" rIns="91440" bIns="45720" rtlCol="0" anchor="ctr">
            <a:normAutofit fontScale="90000"/>
          </a:bodyPr>
          <a:lstStyle/>
          <a:p>
            <a:r>
              <a:rPr lang="en-US" dirty="0"/>
              <a:t>Specific Example of Planning Tools</a:t>
            </a:r>
          </a:p>
        </p:txBody>
      </p:sp>
      <p:cxnSp>
        <p:nvCxnSpPr>
          <p:cNvPr id="40" name="Straight Connector 19">
            <a:extLst>
              <a:ext uri="{FF2B5EF4-FFF2-40B4-BE49-F238E27FC236}">
                <a16:creationId xmlns:a16="http://schemas.microsoft.com/office/drawing/2014/main" id="{5AB48E07-F525-4D7B-9770-093A165193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0890EFFB-3A5F-493A-AAD2-B1B445EE2F73}"/>
              </a:ext>
            </a:extLst>
          </p:cNvPr>
          <p:cNvPicPr>
            <a:picLocks noChangeAspect="1"/>
          </p:cNvPicPr>
          <p:nvPr/>
        </p:nvPicPr>
        <p:blipFill>
          <a:blip r:embed="rId2">
            <a:alphaModFix/>
          </a:blip>
          <a:stretch>
            <a:fillRect/>
          </a:stretch>
        </p:blipFill>
        <p:spPr>
          <a:xfrm>
            <a:off x="6329110" y="661137"/>
            <a:ext cx="5067450" cy="3078476"/>
          </a:xfrm>
          <a:prstGeom prst="rect">
            <a:avLst/>
          </a:prstGeom>
        </p:spPr>
      </p:pic>
      <p:cxnSp>
        <p:nvCxnSpPr>
          <p:cNvPr id="22" name="Straight Connector 21">
            <a:extLst>
              <a:ext uri="{FF2B5EF4-FFF2-40B4-BE49-F238E27FC236}">
                <a16:creationId xmlns:a16="http://schemas.microsoft.com/office/drawing/2014/main" id="{F89C6C02-EDA3-4D0B-9C4E-AAE0F2C7D5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2253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54F3D7F-B18F-40A2-B5DD-0500909F88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552751DD-B174-44B6-A588-D91B25D0F41D}"/>
              </a:ext>
            </a:extLst>
          </p:cNvPr>
          <p:cNvSpPr txBox="1"/>
          <p:nvPr/>
        </p:nvSpPr>
        <p:spPr>
          <a:xfrm>
            <a:off x="571500" y="489854"/>
            <a:ext cx="55245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User stories were created and uploaded to GitHub as we  decided who would work on which areas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kept in communication, when necessary, through text on deliverables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During sprints like when we added admin functionality and a separate movie listing for admin users</a:t>
            </a:r>
          </a:p>
          <a:p>
            <a:pPr marL="742950" lvl="1" indent="-285750">
              <a:buFont typeface="Arial" panose="020B0604020202020204" pitchFamily="34" charset="0"/>
              <a:buChar char="•"/>
            </a:pPr>
            <a:r>
              <a:rPr lang="en-US" dirty="0"/>
              <a:t>Work was separated into add, delete, and edit functionality, and creating separate web documents which would handle the tasks</a:t>
            </a:r>
          </a:p>
        </p:txBody>
      </p:sp>
    </p:spTree>
    <p:extLst>
      <p:ext uri="{BB962C8B-B14F-4D97-AF65-F5344CB8AC3E}">
        <p14:creationId xmlns:p14="http://schemas.microsoft.com/office/powerpoint/2010/main" val="1214628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9"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0" name="Straight Connector 13">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31" name="Straight Connector 15">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32"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5" name="Picture 4">
            <a:extLst>
              <a:ext uri="{FF2B5EF4-FFF2-40B4-BE49-F238E27FC236}">
                <a16:creationId xmlns:a16="http://schemas.microsoft.com/office/drawing/2014/main" id="{73AB9924-773C-4D18-A0AF-D1D03666984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5709" r="-1" b="-1"/>
          <a:stretch/>
        </p:blipFill>
        <p:spPr>
          <a:xfrm>
            <a:off x="3059" y="10"/>
            <a:ext cx="12188941" cy="6857990"/>
          </a:xfrm>
          <a:prstGeom prst="rect">
            <a:avLst/>
          </a:prstGeom>
        </p:spPr>
      </p:pic>
      <p:sp>
        <p:nvSpPr>
          <p:cNvPr id="33" name="Rectangle 19">
            <a:extLst>
              <a:ext uri="{FF2B5EF4-FFF2-40B4-BE49-F238E27FC236}">
                <a16:creationId xmlns:a16="http://schemas.microsoft.com/office/drawing/2014/main" id="{2F45987A-3A2E-45FE-947D-464BBA890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2"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FCD3AF-B0D4-4241-ABE3-0103ADE18457}"/>
              </a:ext>
            </a:extLst>
          </p:cNvPr>
          <p:cNvSpPr>
            <a:spLocks noGrp="1"/>
          </p:cNvSpPr>
          <p:nvPr>
            <p:ph type="title"/>
          </p:nvPr>
        </p:nvSpPr>
        <p:spPr>
          <a:xfrm>
            <a:off x="6074227" y="1122363"/>
            <a:ext cx="5536085" cy="2387600"/>
          </a:xfrm>
        </p:spPr>
        <p:txBody>
          <a:bodyPr vert="horz" lIns="91440" tIns="45720" rIns="91440" bIns="45720" rtlCol="0" anchor="b">
            <a:normAutofit/>
          </a:bodyPr>
          <a:lstStyle/>
          <a:p>
            <a:pPr algn="r"/>
            <a:r>
              <a:rPr lang="en-US" sz="6100">
                <a:solidFill>
                  <a:srgbClr val="FFFFFF"/>
                </a:solidFill>
              </a:rPr>
              <a:t>Demonstration</a:t>
            </a:r>
          </a:p>
        </p:txBody>
      </p:sp>
      <p:cxnSp>
        <p:nvCxnSpPr>
          <p:cNvPr id="34" name="Straight Connector 21">
            <a:extLst>
              <a:ext uri="{FF2B5EF4-FFF2-40B4-BE49-F238E27FC236}">
                <a16:creationId xmlns:a16="http://schemas.microsoft.com/office/drawing/2014/main" id="{78779978-F1B9-4E8B-A4EF-28C72FBE52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35" name="Straight Connector 23">
            <a:extLst>
              <a:ext uri="{FF2B5EF4-FFF2-40B4-BE49-F238E27FC236}">
                <a16:creationId xmlns:a16="http://schemas.microsoft.com/office/drawing/2014/main" id="{3CC36E61-C478-4C2F-846E-EBA0DF57DA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737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91BA-810F-4C1C-8143-82A8FE3A1440}"/>
              </a:ext>
            </a:extLst>
          </p:cNvPr>
          <p:cNvSpPr>
            <a:spLocks noGrp="1"/>
          </p:cNvSpPr>
          <p:nvPr>
            <p:ph type="title"/>
          </p:nvPr>
        </p:nvSpPr>
        <p:spPr/>
        <p:txBody>
          <a:bodyPr/>
          <a:lstStyle/>
          <a:p>
            <a:r>
              <a:rPr lang="en-US" dirty="0"/>
              <a:t>Limitations and Bugs</a:t>
            </a:r>
          </a:p>
        </p:txBody>
      </p:sp>
      <p:sp>
        <p:nvSpPr>
          <p:cNvPr id="3" name="Content Placeholder 2">
            <a:extLst>
              <a:ext uri="{FF2B5EF4-FFF2-40B4-BE49-F238E27FC236}">
                <a16:creationId xmlns:a16="http://schemas.microsoft.com/office/drawing/2014/main" id="{F9345F83-5759-4077-B258-CF69892EE835}"/>
              </a:ext>
            </a:extLst>
          </p:cNvPr>
          <p:cNvSpPr>
            <a:spLocks noGrp="1"/>
          </p:cNvSpPr>
          <p:nvPr>
            <p:ph idx="1"/>
          </p:nvPr>
        </p:nvSpPr>
        <p:spPr/>
        <p:txBody>
          <a:bodyPr>
            <a:normAutofit lnSpcReduction="10000"/>
          </a:bodyPr>
          <a:lstStyle/>
          <a:p>
            <a:pPr marL="342900" indent="-342900">
              <a:buFont typeface="Arial" panose="020B0604020202020204" pitchFamily="34" charset="0"/>
              <a:buChar char="•"/>
            </a:pPr>
            <a:r>
              <a:rPr lang="en-US" dirty="0"/>
              <a:t>Early in the project, we encountered a problem with validation where the model passed could not contain the same name within different mappings</a:t>
            </a:r>
          </a:p>
          <a:p>
            <a:pPr marL="342900" indent="-342900">
              <a:buFont typeface="Arial" panose="020B0604020202020204" pitchFamily="34" charset="0"/>
              <a:buChar char="•"/>
            </a:pPr>
            <a:r>
              <a:rPr lang="en-US" dirty="0"/>
              <a:t>As we determined our website would be free of charge, we abandoned the use of the orders class within our ER Diagram</a:t>
            </a:r>
          </a:p>
          <a:p>
            <a:pPr marL="342900" indent="-342900">
              <a:buFont typeface="Arial" panose="020B0604020202020204" pitchFamily="34" charset="0"/>
              <a:buChar char="•"/>
            </a:pPr>
            <a:r>
              <a:rPr lang="en-US" dirty="0"/>
              <a:t>Individually grabbing each movies’ picture and YouTube link.</a:t>
            </a:r>
          </a:p>
          <a:p>
            <a:pPr marL="342900" indent="-342900">
              <a:buFont typeface="Arial" panose="020B0604020202020204" pitchFamily="34" charset="0"/>
              <a:buChar char="•"/>
            </a:pPr>
            <a:r>
              <a:rPr lang="en-US" dirty="0"/>
              <a:t>Fully Functional</a:t>
            </a:r>
          </a:p>
        </p:txBody>
      </p:sp>
    </p:spTree>
    <p:extLst>
      <p:ext uri="{BB962C8B-B14F-4D97-AF65-F5344CB8AC3E}">
        <p14:creationId xmlns:p14="http://schemas.microsoft.com/office/powerpoint/2010/main" val="1325590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2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29">
            <a:extLst>
              <a:ext uri="{FF2B5EF4-FFF2-40B4-BE49-F238E27FC236}">
                <a16:creationId xmlns:a16="http://schemas.microsoft.com/office/drawing/2014/main" id="{C34B9DE3-1715-4EE3-99FA-C9BC12F5D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indoor, dark, black&#10;&#10;Description automatically generated">
            <a:extLst>
              <a:ext uri="{FF2B5EF4-FFF2-40B4-BE49-F238E27FC236}">
                <a16:creationId xmlns:a16="http://schemas.microsoft.com/office/drawing/2014/main" id="{93274B71-BFFB-41FE-BF8B-35669B9F84A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r="-1" b="7001"/>
          <a:stretch/>
        </p:blipFill>
        <p:spPr>
          <a:xfrm>
            <a:off x="20" y="10"/>
            <a:ext cx="12188932" cy="6857990"/>
          </a:xfrm>
          <a:prstGeom prst="rect">
            <a:avLst/>
          </a:prstGeom>
        </p:spPr>
      </p:pic>
      <p:sp>
        <p:nvSpPr>
          <p:cNvPr id="2" name="Title 1">
            <a:extLst>
              <a:ext uri="{FF2B5EF4-FFF2-40B4-BE49-F238E27FC236}">
                <a16:creationId xmlns:a16="http://schemas.microsoft.com/office/drawing/2014/main" id="{DCD29B1B-0DF3-485E-91C2-3ED16636043B}"/>
              </a:ext>
            </a:extLst>
          </p:cNvPr>
          <p:cNvSpPr>
            <a:spLocks noGrp="1"/>
          </p:cNvSpPr>
          <p:nvPr>
            <p:ph type="title"/>
          </p:nvPr>
        </p:nvSpPr>
        <p:spPr>
          <a:xfrm>
            <a:off x="482601" y="799418"/>
            <a:ext cx="5613398" cy="2929357"/>
          </a:xfrm>
        </p:spPr>
        <p:txBody>
          <a:bodyPr anchor="t">
            <a:normAutofit/>
          </a:bodyPr>
          <a:lstStyle/>
          <a:p>
            <a:r>
              <a:rPr lang="en-US">
                <a:solidFill>
                  <a:srgbClr val="FFFFFF"/>
                </a:solidFill>
              </a:rPr>
              <a:t>Closing</a:t>
            </a:r>
            <a:endParaRPr lang="en-US" dirty="0">
              <a:solidFill>
                <a:srgbClr val="FFFFFF"/>
              </a:solidFill>
            </a:endParaRPr>
          </a:p>
        </p:txBody>
      </p:sp>
      <p:cxnSp>
        <p:nvCxnSpPr>
          <p:cNvPr id="45" name="Straight Connector 31">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B58250E6-9378-4814-B06A-66F915EB768A}"/>
              </a:ext>
            </a:extLst>
          </p:cNvPr>
          <p:cNvSpPr>
            <a:spLocks noGrp="1"/>
          </p:cNvSpPr>
          <p:nvPr>
            <p:ph idx="1"/>
          </p:nvPr>
        </p:nvSpPr>
        <p:spPr>
          <a:xfrm>
            <a:off x="4143375" y="1152525"/>
            <a:ext cx="7486295" cy="4875931"/>
          </a:xfrm>
        </p:spPr>
        <p:txBody>
          <a:bodyPr anchor="b">
            <a:normAutofit/>
          </a:bodyPr>
          <a:lstStyle/>
          <a:p>
            <a:pPr marL="342900" indent="-342900" algn="just">
              <a:lnSpc>
                <a:spcPct val="90000"/>
              </a:lnSpc>
              <a:buFont typeface="Arial" panose="020B0604020202020204" pitchFamily="34" charset="0"/>
              <a:buChar char="•"/>
            </a:pPr>
            <a:r>
              <a:rPr lang="en-US" sz="2000" dirty="0">
                <a:solidFill>
                  <a:srgbClr val="FFFFFF"/>
                </a:solidFill>
              </a:rPr>
              <a:t>I believe this project, and this class, have been extremely helpful to my knowledge of coding. Many other classes do not necessarily have as many comparable applications to the corresponding parts of the industry I wish to pursue. I believe website functionality will remain relevant for the foreseeable future, and I believe my knowledge of website functionality and its setup have greatly increased during this semester. I’m properly able to secure and manage websites more to my knowledge. When I view webpages on the internet, I see the applications more in layers now, and am more interested in understanding how developers worked to achieve the presentation. Also, I’ve learned a variety of practices which I know will be used from an industry standpoint. I enjoyed this framework, thank you.</a:t>
            </a:r>
          </a:p>
        </p:txBody>
      </p:sp>
      <p:cxnSp>
        <p:nvCxnSpPr>
          <p:cNvPr id="46" name="Straight Connector 33">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2903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723C-BBC8-4887-B1EB-83EDFAD2931C}"/>
              </a:ext>
            </a:extLst>
          </p:cNvPr>
          <p:cNvSpPr>
            <a:spLocks noGrp="1"/>
          </p:cNvSpPr>
          <p:nvPr>
            <p:ph type="title"/>
          </p:nvPr>
        </p:nvSpPr>
        <p:spPr/>
        <p:txBody>
          <a:bodyPr/>
          <a:lstStyle/>
          <a:p>
            <a:r>
              <a:rPr lang="en-US" dirty="0"/>
              <a:t>Technology Overview and Implementation Approach</a:t>
            </a:r>
          </a:p>
        </p:txBody>
      </p:sp>
      <p:sp>
        <p:nvSpPr>
          <p:cNvPr id="3" name="Content Placeholder 2">
            <a:extLst>
              <a:ext uri="{FF2B5EF4-FFF2-40B4-BE49-F238E27FC236}">
                <a16:creationId xmlns:a16="http://schemas.microsoft.com/office/drawing/2014/main" id="{C41CB01F-E67E-4333-961E-5144DAB3E839}"/>
              </a:ext>
            </a:extLst>
          </p:cNvPr>
          <p:cNvSpPr>
            <a:spLocks noGrp="1"/>
          </p:cNvSpPr>
          <p:nvPr>
            <p:ph idx="1"/>
          </p:nvPr>
        </p:nvSpPr>
        <p:spPr>
          <a:xfrm>
            <a:off x="482600" y="3306870"/>
            <a:ext cx="10506991" cy="2965593"/>
          </a:xfrm>
        </p:spPr>
        <p:txBody>
          <a:bodyPr>
            <a:normAutofit lnSpcReduction="10000"/>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general technical approach to this project </a:t>
            </a:r>
            <a:r>
              <a:rPr lang="en-US" sz="1800" dirty="0">
                <a:latin typeface="Calibri" panose="020F0502020204030204" pitchFamily="34" charset="0"/>
                <a:ea typeface="Calibri" panose="020F0502020204030204" pitchFamily="34" charset="0"/>
                <a:cs typeface="Times New Roman" panose="02020603050405020304" pitchFamily="18" charset="0"/>
              </a:rPr>
              <a:t>was </a:t>
            </a:r>
            <a:r>
              <a:rPr lang="en-US" sz="1800" dirty="0">
                <a:effectLst/>
                <a:latin typeface="Calibri" panose="020F0502020204030204" pitchFamily="34" charset="0"/>
                <a:ea typeface="Calibri" panose="020F0502020204030204" pitchFamily="34" charset="0"/>
                <a:cs typeface="Times New Roman" panose="02020603050405020304" pitchFamily="18" charset="0"/>
              </a:rPr>
              <a:t>essentially setting up a “movie” web application which features a login, registration, view movies, about us, and contact us/support pages.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logging in, the user will be granted the ability to view various movies and rate them according to likeability.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From the home page, users are able to look for movies or tv shows, view the company’s core values, and contact support. </a:t>
            </a:r>
          </a:p>
          <a:p>
            <a:pPr marL="285750" indent="-285750">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The application exhibits an admin page which allows for editing, adding, and removing movies, as well as users, from the list.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the class data is stored securely on </a:t>
            </a:r>
            <a:r>
              <a:rPr lang="en-US" sz="1800" dirty="0">
                <a:latin typeface="Calibri" panose="020F0502020204030204" pitchFamily="34" charset="0"/>
                <a:ea typeface="Calibri" panose="020F0502020204030204" pitchFamily="34" charset="0"/>
                <a:cs typeface="Times New Roman" panose="02020603050405020304" pitchFamily="18" charset="0"/>
              </a:rPr>
              <a:t>the MySQL </a:t>
            </a:r>
            <a:r>
              <a:rPr lang="en-US" sz="1800" dirty="0">
                <a:effectLst/>
                <a:latin typeface="Calibri" panose="020F0502020204030204" pitchFamily="34" charset="0"/>
                <a:ea typeface="Calibri" panose="020F0502020204030204" pitchFamily="34" charset="0"/>
                <a:cs typeface="Times New Roman" panose="02020603050405020304" pitchFamily="18" charset="0"/>
              </a:rPr>
              <a:t>database.</a:t>
            </a:r>
          </a:p>
          <a:p>
            <a:endParaRPr lang="en-US" dirty="0"/>
          </a:p>
        </p:txBody>
      </p:sp>
    </p:spTree>
    <p:extLst>
      <p:ext uri="{BB962C8B-B14F-4D97-AF65-F5344CB8AC3E}">
        <p14:creationId xmlns:p14="http://schemas.microsoft.com/office/powerpoint/2010/main" val="1338191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11">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5" name="Straight Connector 13">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6" name="Straight Connector 15">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27" name="Rectangle 17">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3FC4B-0982-4F4E-8E1A-6EA79B27F0EC}"/>
              </a:ext>
            </a:extLst>
          </p:cNvPr>
          <p:cNvSpPr>
            <a:spLocks noGrp="1"/>
          </p:cNvSpPr>
          <p:nvPr>
            <p:ph type="title"/>
          </p:nvPr>
        </p:nvSpPr>
        <p:spPr>
          <a:xfrm>
            <a:off x="482600" y="-1047047"/>
            <a:ext cx="5107984" cy="3093468"/>
          </a:xfrm>
        </p:spPr>
        <p:txBody>
          <a:bodyPr vert="horz" lIns="91440" tIns="45720" rIns="91440" bIns="45720" rtlCol="0" anchor="b">
            <a:normAutofit/>
          </a:bodyPr>
          <a:lstStyle/>
          <a:p>
            <a:r>
              <a:rPr lang="en-US" dirty="0"/>
              <a:t>UI Design</a:t>
            </a:r>
          </a:p>
        </p:txBody>
      </p:sp>
      <p:pic>
        <p:nvPicPr>
          <p:cNvPr id="4" name="Picture 3" descr="A picture containing chart&#10;&#10;Description automatically generated">
            <a:extLst>
              <a:ext uri="{FF2B5EF4-FFF2-40B4-BE49-F238E27FC236}">
                <a16:creationId xmlns:a16="http://schemas.microsoft.com/office/drawing/2014/main" id="{62288512-C8C6-4C31-8F11-FD6C171808FC}"/>
              </a:ext>
            </a:extLst>
          </p:cNvPr>
          <p:cNvPicPr>
            <a:picLocks noChangeAspect="1"/>
          </p:cNvPicPr>
          <p:nvPr/>
        </p:nvPicPr>
        <p:blipFill rotWithShape="1">
          <a:blip r:embed="rId2">
            <a:alphaModFix/>
          </a:blip>
          <a:srcRect l="24201" r="29711" b="-3"/>
          <a:stretch/>
        </p:blipFill>
        <p:spPr>
          <a:xfrm>
            <a:off x="5795963" y="499687"/>
            <a:ext cx="2920697" cy="2931044"/>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BB35C018-C407-4AB7-ACD3-D0B4CD126C36}"/>
              </a:ext>
            </a:extLst>
          </p:cNvPr>
          <p:cNvPicPr>
            <a:picLocks noChangeAspect="1"/>
          </p:cNvPicPr>
          <p:nvPr/>
        </p:nvPicPr>
        <p:blipFill rotWithShape="1">
          <a:blip r:embed="rId3">
            <a:alphaModFix/>
          </a:blip>
          <a:srcRect l="29019" r="24396"/>
          <a:stretch/>
        </p:blipFill>
        <p:spPr>
          <a:xfrm>
            <a:off x="8708974" y="499687"/>
            <a:ext cx="2920697" cy="2931044"/>
          </a:xfrm>
          <a:prstGeom prst="rect">
            <a:avLst/>
          </a:prstGeom>
        </p:spPr>
      </p:pic>
      <p:cxnSp>
        <p:nvCxnSpPr>
          <p:cNvPr id="28" name="Straight Connector 19">
            <a:extLst>
              <a:ext uri="{FF2B5EF4-FFF2-40B4-BE49-F238E27FC236}">
                <a16:creationId xmlns:a16="http://schemas.microsoft.com/office/drawing/2014/main" id="{B54D96AB-F687-436F-A2B9-59B58955C8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6" name="Picture 5" descr="A picture containing table&#10;&#10;Description automatically generated">
            <a:extLst>
              <a:ext uri="{FF2B5EF4-FFF2-40B4-BE49-F238E27FC236}">
                <a16:creationId xmlns:a16="http://schemas.microsoft.com/office/drawing/2014/main" id="{D23C639F-AA8B-402F-874E-6D5DB99992C2}"/>
              </a:ext>
            </a:extLst>
          </p:cNvPr>
          <p:cNvPicPr>
            <a:picLocks noChangeAspect="1"/>
          </p:cNvPicPr>
          <p:nvPr/>
        </p:nvPicPr>
        <p:blipFill rotWithShape="1">
          <a:blip r:embed="rId4">
            <a:alphaModFix/>
          </a:blip>
          <a:srcRect l="26855" r="26808" b="-2"/>
          <a:stretch/>
        </p:blipFill>
        <p:spPr>
          <a:xfrm>
            <a:off x="5795963" y="3428867"/>
            <a:ext cx="2920697" cy="2931044"/>
          </a:xfrm>
          <a:prstGeom prst="rect">
            <a:avLst/>
          </a:prstGeom>
        </p:spPr>
      </p:pic>
      <p:pic>
        <p:nvPicPr>
          <p:cNvPr id="5" name="Picture 4" descr="Chart&#10;&#10;Description automatically generated">
            <a:extLst>
              <a:ext uri="{FF2B5EF4-FFF2-40B4-BE49-F238E27FC236}">
                <a16:creationId xmlns:a16="http://schemas.microsoft.com/office/drawing/2014/main" id="{4380033C-851B-479F-AEC1-FAE83BE31EAC}"/>
              </a:ext>
            </a:extLst>
          </p:cNvPr>
          <p:cNvPicPr>
            <a:picLocks noChangeAspect="1"/>
          </p:cNvPicPr>
          <p:nvPr/>
        </p:nvPicPr>
        <p:blipFill rotWithShape="1">
          <a:blip r:embed="rId5">
            <a:alphaModFix/>
          </a:blip>
          <a:srcRect l="26719" r="27193" b="-3"/>
          <a:stretch/>
        </p:blipFill>
        <p:spPr>
          <a:xfrm>
            <a:off x="8708974" y="3428867"/>
            <a:ext cx="2920697" cy="2931044"/>
          </a:xfrm>
          <a:prstGeom prst="rect">
            <a:avLst/>
          </a:prstGeom>
        </p:spPr>
      </p:pic>
      <p:cxnSp>
        <p:nvCxnSpPr>
          <p:cNvPr id="29" name="Straight Connector 21">
            <a:extLst>
              <a:ext uri="{FF2B5EF4-FFF2-40B4-BE49-F238E27FC236}">
                <a16:creationId xmlns:a16="http://schemas.microsoft.com/office/drawing/2014/main" id="{66332E4F-039C-48C5-8FD8-B06E9AC2D9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34" name="Picture 33" descr="Graphical user interface, application, table, Excel&#10;&#10;Description automatically generated">
            <a:extLst>
              <a:ext uri="{FF2B5EF4-FFF2-40B4-BE49-F238E27FC236}">
                <a16:creationId xmlns:a16="http://schemas.microsoft.com/office/drawing/2014/main" id="{D3FBF630-CF1E-4BEA-BDBF-0F5FA9CE5ABB}"/>
              </a:ext>
            </a:extLst>
          </p:cNvPr>
          <p:cNvPicPr>
            <a:picLocks noChangeAspect="1"/>
          </p:cNvPicPr>
          <p:nvPr/>
        </p:nvPicPr>
        <p:blipFill>
          <a:blip r:embed="rId6"/>
          <a:stretch>
            <a:fillRect/>
          </a:stretch>
        </p:blipFill>
        <p:spPr>
          <a:xfrm>
            <a:off x="118516" y="3714752"/>
            <a:ext cx="5677447" cy="2643561"/>
          </a:xfrm>
          <a:prstGeom prst="rect">
            <a:avLst/>
          </a:prstGeom>
        </p:spPr>
      </p:pic>
    </p:spTree>
    <p:extLst>
      <p:ext uri="{BB962C8B-B14F-4D97-AF65-F5344CB8AC3E}">
        <p14:creationId xmlns:p14="http://schemas.microsoft.com/office/powerpoint/2010/main" val="341327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5" name="Rectangle 1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2AE6FB66-3D8B-4FEB-8916-E204CD1C868A}"/>
              </a:ext>
            </a:extLst>
          </p:cNvPr>
          <p:cNvPicPr>
            <a:picLocks noGrp="1" noChangeAspect="1"/>
          </p:cNvPicPr>
          <p:nvPr>
            <p:ph idx="1"/>
          </p:nvPr>
        </p:nvPicPr>
        <p:blipFill rotWithShape="1">
          <a:blip r:embed="rId2"/>
          <a:srcRect l="2018" r="2871" b="1"/>
          <a:stretch/>
        </p:blipFill>
        <p:spPr>
          <a:xfrm>
            <a:off x="20" y="10"/>
            <a:ext cx="12191980" cy="6857987"/>
          </a:xfrm>
          <a:prstGeom prst="rect">
            <a:avLst/>
          </a:prstGeom>
        </p:spPr>
      </p:pic>
      <p:cxnSp>
        <p:nvCxnSpPr>
          <p:cNvPr id="20" name="Straight Connector 19">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12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8" name="Rectangle 1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A1B25252-E8A1-4AD6-95D7-5916037C0811}"/>
              </a:ext>
            </a:extLst>
          </p:cNvPr>
          <p:cNvPicPr>
            <a:picLocks noGrp="1" noChangeAspect="1"/>
          </p:cNvPicPr>
          <p:nvPr>
            <p:ph idx="1"/>
          </p:nvPr>
        </p:nvPicPr>
        <p:blipFill rotWithShape="1">
          <a:blip r:embed="rId2"/>
          <a:srcRect l="4889" r="1" b="1"/>
          <a:stretch/>
        </p:blipFill>
        <p:spPr>
          <a:xfrm>
            <a:off x="20" y="10"/>
            <a:ext cx="12191980" cy="6857987"/>
          </a:xfrm>
          <a:prstGeom prst="rect">
            <a:avLst/>
          </a:prstGeom>
        </p:spPr>
      </p:pic>
      <p:cxnSp>
        <p:nvCxnSpPr>
          <p:cNvPr id="20" name="Straight Connector 19">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1727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8" name="Rectangle 1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2B49822D-FE6A-4410-A96C-0F7A1DAECACB}"/>
              </a:ext>
            </a:extLst>
          </p:cNvPr>
          <p:cNvPicPr>
            <a:picLocks noGrp="1" noChangeAspect="1"/>
          </p:cNvPicPr>
          <p:nvPr>
            <p:ph idx="1"/>
          </p:nvPr>
        </p:nvPicPr>
        <p:blipFill rotWithShape="1">
          <a:blip r:embed="rId2"/>
          <a:srcRect l="2685" r="2205" b="1"/>
          <a:stretch/>
        </p:blipFill>
        <p:spPr>
          <a:xfrm>
            <a:off x="20" y="10"/>
            <a:ext cx="12191980" cy="6857987"/>
          </a:xfrm>
          <a:prstGeom prst="rect">
            <a:avLst/>
          </a:prstGeom>
        </p:spPr>
      </p:pic>
      <p:cxnSp>
        <p:nvCxnSpPr>
          <p:cNvPr id="20" name="Straight Connector 19">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8724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72" name="Freeform: Shape 71">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74"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pic>
        <p:nvPicPr>
          <p:cNvPr id="5" name="Content Placeholder 4">
            <a:extLst>
              <a:ext uri="{FF2B5EF4-FFF2-40B4-BE49-F238E27FC236}">
                <a16:creationId xmlns:a16="http://schemas.microsoft.com/office/drawing/2014/main" id="{37CFAC49-FA79-407E-9B2A-1E3E0ADE95AC}"/>
              </a:ext>
            </a:extLst>
          </p:cNvPr>
          <p:cNvPicPr>
            <a:picLocks noGrp="1" noChangeAspect="1"/>
          </p:cNvPicPr>
          <p:nvPr>
            <p:ph idx="1"/>
          </p:nvPr>
        </p:nvPicPr>
        <p:blipFill rotWithShape="1">
          <a:blip r:embed="rId3">
            <a:alphaModFix/>
          </a:blip>
          <a:srcRect r="4914" b="1"/>
          <a:stretch/>
        </p:blipFill>
        <p:spPr>
          <a:xfrm>
            <a:off x="1530" y="10"/>
            <a:ext cx="12188941" cy="6857990"/>
          </a:xfrm>
          <a:prstGeom prst="rect">
            <a:avLst/>
          </a:prstGeom>
        </p:spPr>
      </p:pic>
      <p:sp>
        <p:nvSpPr>
          <p:cNvPr id="76" name="Rectangle 75">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CEB32-1AC0-4D7E-ACF4-65923CF61533}"/>
              </a:ext>
            </a:extLst>
          </p:cNvPr>
          <p:cNvSpPr>
            <a:spLocks noGrp="1"/>
          </p:cNvSpPr>
          <p:nvPr>
            <p:ph type="title"/>
          </p:nvPr>
        </p:nvSpPr>
        <p:spPr>
          <a:xfrm>
            <a:off x="482599" y="4114799"/>
            <a:ext cx="6717129" cy="2013995"/>
          </a:xfrm>
        </p:spPr>
        <p:txBody>
          <a:bodyPr vert="horz" lIns="91440" tIns="45720" rIns="91440" bIns="45720" rtlCol="0" anchor="b">
            <a:normAutofit/>
          </a:bodyPr>
          <a:lstStyle/>
          <a:p>
            <a:pPr>
              <a:lnSpc>
                <a:spcPct val="90000"/>
              </a:lnSpc>
            </a:pPr>
            <a:r>
              <a:rPr lang="en-US">
                <a:solidFill>
                  <a:srgbClr val="FFFFFF"/>
                </a:solidFill>
              </a:rPr>
              <a:t>(Normal User) Movies Page</a:t>
            </a:r>
          </a:p>
        </p:txBody>
      </p:sp>
      <p:cxnSp>
        <p:nvCxnSpPr>
          <p:cNvPr id="78" name="Straight Connector 77">
            <a:extLst>
              <a:ext uri="{FF2B5EF4-FFF2-40B4-BE49-F238E27FC236}">
                <a16:creationId xmlns:a16="http://schemas.microsoft.com/office/drawing/2014/main" id="{50E49A7D-8FD9-436A-B77B-246CE5031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7C773C5F-88DC-4BF1-8396-4EFD489005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40947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8" name="Rectangle 1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BC186CF1-2C5B-4917-A835-2BBB8E4E0F1A}"/>
              </a:ext>
            </a:extLst>
          </p:cNvPr>
          <p:cNvPicPr>
            <a:picLocks noGrp="1" noChangeAspect="1"/>
          </p:cNvPicPr>
          <p:nvPr>
            <p:ph idx="1"/>
          </p:nvPr>
        </p:nvPicPr>
        <p:blipFill rotWithShape="1">
          <a:blip r:embed="rId2"/>
          <a:srcRect l="4889" r="1" b="1"/>
          <a:stretch/>
        </p:blipFill>
        <p:spPr>
          <a:xfrm>
            <a:off x="20" y="10"/>
            <a:ext cx="12191980" cy="6857987"/>
          </a:xfrm>
          <a:prstGeom prst="rect">
            <a:avLst/>
          </a:prstGeom>
        </p:spPr>
      </p:pic>
    </p:spTree>
    <p:extLst>
      <p:ext uri="{BB962C8B-B14F-4D97-AF65-F5344CB8AC3E}">
        <p14:creationId xmlns:p14="http://schemas.microsoft.com/office/powerpoint/2010/main" val="1896569502"/>
      </p:ext>
    </p:extLst>
  </p:cSld>
  <p:clrMapOvr>
    <a:masterClrMapping/>
  </p:clrMapOvr>
</p:sld>
</file>

<file path=ppt/theme/theme1.xml><?xml version="1.0" encoding="utf-8"?>
<a:theme xmlns:a="http://schemas.openxmlformats.org/drawingml/2006/main" name="LevelVTI">
  <a:themeElements>
    <a:clrScheme name="AnalogousFromDarkSeedRightStep">
      <a:dk1>
        <a:srgbClr val="000000"/>
      </a:dk1>
      <a:lt1>
        <a:srgbClr val="FFFFFF"/>
      </a:lt1>
      <a:dk2>
        <a:srgbClr val="1B2F30"/>
      </a:dk2>
      <a:lt2>
        <a:srgbClr val="F3F0F0"/>
      </a:lt2>
      <a:accent1>
        <a:srgbClr val="47AEB4"/>
      </a:accent1>
      <a:accent2>
        <a:srgbClr val="3B7AB1"/>
      </a:accent2>
      <a:accent3>
        <a:srgbClr val="4D5AC3"/>
      </a:accent3>
      <a:accent4>
        <a:srgbClr val="6744B5"/>
      </a:accent4>
      <a:accent5>
        <a:srgbClr val="A24DC3"/>
      </a:accent5>
      <a:accent6>
        <a:srgbClr val="B13BA1"/>
      </a:accent6>
      <a:hlink>
        <a:srgbClr val="5F9732"/>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docProps/app.xml><?xml version="1.0" encoding="utf-8"?>
<Properties xmlns="http://schemas.openxmlformats.org/officeDocument/2006/extended-properties" xmlns:vt="http://schemas.openxmlformats.org/officeDocument/2006/docPropsVTypes">
  <TotalTime>434</TotalTime>
  <Words>696</Words>
  <Application>Microsoft Office PowerPoint</Application>
  <PresentationFormat>Widescreen</PresentationFormat>
  <Paragraphs>50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Seaford</vt:lpstr>
      <vt:lpstr>LevelVTI</vt:lpstr>
      <vt:lpstr>Benchmark – Milestone Assignment Final Presentation</vt:lpstr>
      <vt:lpstr>Introduction</vt:lpstr>
      <vt:lpstr>Technology Overview and Implementation Approach</vt:lpstr>
      <vt:lpstr>UI Design</vt:lpstr>
      <vt:lpstr>PowerPoint Presentation</vt:lpstr>
      <vt:lpstr>PowerPoint Presentation</vt:lpstr>
      <vt:lpstr>PowerPoint Presentation</vt:lpstr>
      <vt:lpstr>(Normal User) Movies Page</vt:lpstr>
      <vt:lpstr>PowerPoint Presentation</vt:lpstr>
      <vt:lpstr>PowerPoint Presentation</vt:lpstr>
      <vt:lpstr>PowerPoint Presentation</vt:lpstr>
      <vt:lpstr>Admin Access Page</vt:lpstr>
      <vt:lpstr>(Admin) Movies Page</vt:lpstr>
      <vt:lpstr>(Admin) Users Page</vt:lpstr>
      <vt:lpstr>Edit Movies Page</vt:lpstr>
      <vt:lpstr>Technical Design Decisions</vt:lpstr>
      <vt:lpstr>UML Diagram</vt:lpstr>
      <vt:lpstr>User Interface Diagram</vt:lpstr>
      <vt:lpstr>ER Diagram</vt:lpstr>
      <vt:lpstr>Teamwork</vt:lpstr>
      <vt:lpstr>Specific Example of Planning Tools</vt:lpstr>
      <vt:lpstr>Demonstration</vt:lpstr>
      <vt:lpstr>Limitations and Bugs</vt:lpstr>
      <vt:lpstr>Closing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Benchmark – Milestone Assignment Final Presentation</dc:title>
  <dc:creator>Charles E Osiris</dc:creator>
  <cp:lastModifiedBy>Charles E Osiris</cp:lastModifiedBy>
  <cp:revision>6</cp:revision>
  <dcterms:created xsi:type="dcterms:W3CDTF">2021-12-14T16:47:47Z</dcterms:created>
  <dcterms:modified xsi:type="dcterms:W3CDTF">2021-12-20T01:38:58Z</dcterms:modified>
</cp:coreProperties>
</file>